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tVZe4tr/4iNxPW8Hg7Sy1zrLyW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10E817-FD01-456C-8DC8-567B415178D7}" v="2" dt="2024-12-16T20:56:26.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82" d="100"/>
          <a:sy n="82" d="100"/>
        </p:scale>
        <p:origin x="64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6510E817-FD01-456C-8DC8-567B415178D7}"/>
    <pc:docChg chg="custSel modSld modMainMaster">
      <pc:chgData name="Sally North" userId="52e2d7fe0a4c5456" providerId="LiveId" clId="{6510E817-FD01-456C-8DC8-567B415178D7}" dt="2024-12-16T20:56:29.326" v="8" actId="478"/>
      <pc:docMkLst>
        <pc:docMk/>
      </pc:docMkLst>
      <pc:sldChg chg="delSp modSp mod">
        <pc:chgData name="Sally North" userId="52e2d7fe0a4c5456" providerId="LiveId" clId="{6510E817-FD01-456C-8DC8-567B415178D7}" dt="2024-12-16T20:56:17.940" v="2" actId="478"/>
        <pc:sldMkLst>
          <pc:docMk/>
          <pc:sldMk cId="0" sldId="256"/>
        </pc:sldMkLst>
        <pc:spChg chg="del mod">
          <ac:chgData name="Sally North" userId="52e2d7fe0a4c5456" providerId="LiveId" clId="{6510E817-FD01-456C-8DC8-567B415178D7}" dt="2024-12-16T20:56:17.940" v="2" actId="478"/>
          <ac:spMkLst>
            <pc:docMk/>
            <pc:sldMk cId="0" sldId="256"/>
            <ac:spMk id="89" creationId="{00000000-0000-0000-0000-000000000000}"/>
          </ac:spMkLst>
        </pc:spChg>
        <pc:picChg chg="del">
          <ac:chgData name="Sally North" userId="52e2d7fe0a4c5456" providerId="LiveId" clId="{6510E817-FD01-456C-8DC8-567B415178D7}" dt="2024-12-16T20:56:15.301" v="0" actId="478"/>
          <ac:picMkLst>
            <pc:docMk/>
            <pc:sldMk cId="0" sldId="256"/>
            <ac:picMk id="90" creationId="{00000000-0000-0000-0000-000000000000}"/>
          </ac:picMkLst>
        </pc:picChg>
      </pc:sldChg>
      <pc:sldChg chg="modSp mod">
        <pc:chgData name="Sally North" userId="52e2d7fe0a4c5456" providerId="LiveId" clId="{6510E817-FD01-456C-8DC8-567B415178D7}" dt="2024-12-16T20:56:23.833" v="4" actId="27636"/>
        <pc:sldMkLst>
          <pc:docMk/>
          <pc:sldMk cId="0" sldId="258"/>
        </pc:sldMkLst>
        <pc:spChg chg="mod">
          <ac:chgData name="Sally North" userId="52e2d7fe0a4c5456" providerId="LiveId" clId="{6510E817-FD01-456C-8DC8-567B415178D7}" dt="2024-12-16T20:56:23.833" v="4" actId="27636"/>
          <ac:spMkLst>
            <pc:docMk/>
            <pc:sldMk cId="0" sldId="258"/>
            <ac:spMk id="105" creationId="{00000000-0000-0000-0000-000000000000}"/>
          </ac:spMkLst>
        </pc:spChg>
      </pc:sldChg>
      <pc:sldChg chg="modSp mod">
        <pc:chgData name="Sally North" userId="52e2d7fe0a4c5456" providerId="LiveId" clId="{6510E817-FD01-456C-8DC8-567B415178D7}" dt="2024-12-16T20:56:23.833" v="5" actId="27636"/>
        <pc:sldMkLst>
          <pc:docMk/>
          <pc:sldMk cId="0" sldId="262"/>
        </pc:sldMkLst>
        <pc:spChg chg="mod">
          <ac:chgData name="Sally North" userId="52e2d7fe0a4c5456" providerId="LiveId" clId="{6510E817-FD01-456C-8DC8-567B415178D7}" dt="2024-12-16T20:56:23.833" v="5" actId="27636"/>
          <ac:spMkLst>
            <pc:docMk/>
            <pc:sldMk cId="0" sldId="262"/>
            <ac:spMk id="137" creationId="{00000000-0000-0000-0000-000000000000}"/>
          </ac:spMkLst>
        </pc:spChg>
      </pc:sldChg>
      <pc:sldChg chg="modSp mod">
        <pc:chgData name="Sally North" userId="52e2d7fe0a4c5456" providerId="LiveId" clId="{6510E817-FD01-456C-8DC8-567B415178D7}" dt="2024-12-16T20:56:23.849" v="6" actId="27636"/>
        <pc:sldMkLst>
          <pc:docMk/>
          <pc:sldMk cId="0" sldId="263"/>
        </pc:sldMkLst>
        <pc:spChg chg="mod">
          <ac:chgData name="Sally North" userId="52e2d7fe0a4c5456" providerId="LiveId" clId="{6510E817-FD01-456C-8DC8-567B415178D7}" dt="2024-12-16T20:56:23.849" v="6" actId="27636"/>
          <ac:spMkLst>
            <pc:docMk/>
            <pc:sldMk cId="0" sldId="263"/>
            <ac:spMk id="145" creationId="{00000000-0000-0000-0000-000000000000}"/>
          </ac:spMkLst>
        </pc:spChg>
      </pc:sldChg>
      <pc:sldMasterChg chg="modSldLayout">
        <pc:chgData name="Sally North" userId="52e2d7fe0a4c5456" providerId="LiveId" clId="{6510E817-FD01-456C-8DC8-567B415178D7}" dt="2024-12-16T20:56:29.326" v="8" actId="478"/>
        <pc:sldMasterMkLst>
          <pc:docMk/>
          <pc:sldMasterMk cId="0" sldId="2147483648"/>
        </pc:sldMasterMkLst>
        <pc:sldLayoutChg chg="addSp modSp">
          <pc:chgData name="Sally North" userId="52e2d7fe0a4c5456" providerId="LiveId" clId="{6510E817-FD01-456C-8DC8-567B415178D7}" dt="2024-12-16T20:56:23.786" v="3"/>
          <pc:sldLayoutMkLst>
            <pc:docMk/>
            <pc:sldMasterMk cId="0" sldId="2147483648"/>
            <pc:sldLayoutMk cId="0" sldId="2147483649"/>
          </pc:sldLayoutMkLst>
          <pc:spChg chg="add mod">
            <ac:chgData name="Sally North" userId="52e2d7fe0a4c5456" providerId="LiveId" clId="{6510E817-FD01-456C-8DC8-567B415178D7}" dt="2024-12-16T20:56:23.786" v="3"/>
            <ac:spMkLst>
              <pc:docMk/>
              <pc:sldMasterMk cId="0" sldId="2147483648"/>
              <pc:sldLayoutMk cId="0" sldId="2147483649"/>
              <ac:spMk id="2" creationId="{781828CE-2F36-1348-2911-8735C7CFC7CC}"/>
            </ac:spMkLst>
          </pc:spChg>
          <pc:picChg chg="add mod">
            <ac:chgData name="Sally North" userId="52e2d7fe0a4c5456" providerId="LiveId" clId="{6510E817-FD01-456C-8DC8-567B415178D7}" dt="2024-12-16T20:56:23.786" v="3"/>
            <ac:picMkLst>
              <pc:docMk/>
              <pc:sldMasterMk cId="0" sldId="2147483648"/>
              <pc:sldLayoutMk cId="0" sldId="2147483649"/>
              <ac:picMk id="3" creationId="{9945EE0E-082C-CD5E-5CA5-B8DE291F2060}"/>
            </ac:picMkLst>
          </pc:picChg>
        </pc:sldLayoutChg>
        <pc:sldLayoutChg chg="addSp modSp">
          <pc:chgData name="Sally North" userId="52e2d7fe0a4c5456" providerId="LiveId" clId="{6510E817-FD01-456C-8DC8-567B415178D7}" dt="2024-12-16T20:56:26.501" v="7"/>
          <pc:sldLayoutMkLst>
            <pc:docMk/>
            <pc:sldMasterMk cId="0" sldId="2147483648"/>
            <pc:sldLayoutMk cId="0" sldId="2147483650"/>
          </pc:sldLayoutMkLst>
          <pc:spChg chg="add mod">
            <ac:chgData name="Sally North" userId="52e2d7fe0a4c5456" providerId="LiveId" clId="{6510E817-FD01-456C-8DC8-567B415178D7}" dt="2024-12-16T20:56:26.501" v="7"/>
            <ac:spMkLst>
              <pc:docMk/>
              <pc:sldMasterMk cId="0" sldId="2147483648"/>
              <pc:sldLayoutMk cId="0" sldId="2147483650"/>
              <ac:spMk id="2" creationId="{C8E934F2-E06F-D09B-E753-60EA1A089F90}"/>
            </ac:spMkLst>
          </pc:spChg>
          <pc:picChg chg="add mod">
            <ac:chgData name="Sally North" userId="52e2d7fe0a4c5456" providerId="LiveId" clId="{6510E817-FD01-456C-8DC8-567B415178D7}" dt="2024-12-16T20:56:26.501" v="7"/>
            <ac:picMkLst>
              <pc:docMk/>
              <pc:sldMasterMk cId="0" sldId="2147483648"/>
              <pc:sldLayoutMk cId="0" sldId="2147483650"/>
              <ac:picMk id="3" creationId="{9945EE0E-082C-CD5E-5CA5-B8DE291F2060}"/>
            </ac:picMkLst>
          </pc:picChg>
        </pc:sldLayoutChg>
        <pc:sldLayoutChg chg="delSp mod">
          <pc:chgData name="Sally North" userId="52e2d7fe0a4c5456" providerId="LiveId" clId="{6510E817-FD01-456C-8DC8-567B415178D7}" dt="2024-12-16T20:56:29.326" v="8" actId="478"/>
          <pc:sldLayoutMkLst>
            <pc:docMk/>
            <pc:sldMasterMk cId="0" sldId="2147483648"/>
            <pc:sldLayoutMk cId="0" sldId="2147483651"/>
          </pc:sldLayoutMkLst>
          <pc:picChg chg="del">
            <ac:chgData name="Sally North" userId="52e2d7fe0a4c5456" providerId="LiveId" clId="{6510E817-FD01-456C-8DC8-567B415178D7}" dt="2024-12-16T20:56:29.326" v="8" actId="478"/>
            <ac:picMkLst>
              <pc:docMk/>
              <pc:sldMasterMk cId="0" sldId="2147483648"/>
              <pc:sldLayoutMk cId="0" sldId="2147483651"/>
              <ac:picMk id="2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b="0" i="0" u="none" strike="noStrike">
                <a:solidFill>
                  <a:schemeClr val="dk1"/>
                </a:solidFill>
                <a:latin typeface="Calibri"/>
                <a:ea typeface="Calibri"/>
                <a:cs typeface="Calibri"/>
                <a:sym typeface="Calibri"/>
              </a:rPr>
              <a:t>We have aimed to present several approaches to preparing for such significant industry events including considerations for sustainability, crisis management, systems thinking, design thinking and scenario planning. Taking the latter approach, we can identify six considerations to help in preparing for the future.</a:t>
            </a:r>
            <a:endParaRPr b="0"/>
          </a:p>
          <a:p>
            <a:pPr marL="0" lvl="0" indent="0" algn="l" rtl="0">
              <a:spcBef>
                <a:spcPts val="0"/>
              </a:spcBef>
              <a:spcAft>
                <a:spcPts val="0"/>
              </a:spcAft>
              <a:buNone/>
            </a:pPr>
            <a:br>
              <a:rPr lang="en-AU"/>
            </a:br>
            <a:endParaRPr/>
          </a:p>
        </p:txBody>
      </p:sp>
      <p:sp>
        <p:nvSpPr>
          <p:cNvPr id="158" name="Google Shape;158;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3" name="Google Shape;17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Three features of futures studies set the tone of this book. </a:t>
            </a:r>
            <a:endParaRPr/>
          </a:p>
        </p:txBody>
      </p:sp>
      <p:sp>
        <p:nvSpPr>
          <p:cNvPr id="110" name="Google Shape;110;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781828CE-2F36-1348-2911-8735C7CFC7CC}"/>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C8E934F2-E06F-D09B-E753-60EA1A089F90}"/>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3"/>
          <p:cNvSpPr>
            <a:spLocks noGrp="1"/>
          </p:cNvSpPr>
          <p:nvPr>
            <p:ph type="pic" idx="2"/>
          </p:nvPr>
        </p:nvSpPr>
        <p:spPr>
          <a:xfrm>
            <a:off x="5183188" y="987425"/>
            <a:ext cx="6172200" cy="4873625"/>
          </a:xfrm>
          <a:prstGeom prst="rect">
            <a:avLst/>
          </a:prstGeom>
          <a:noFill/>
          <a:ln>
            <a:noFill/>
          </a:ln>
        </p:spPr>
      </p:sp>
      <p:sp>
        <p:nvSpPr>
          <p:cNvPr id="66" name="Google Shape;66;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15: Summary</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0"/>
          <p:cNvSpPr txBox="1">
            <a:spLocks noGrp="1"/>
          </p:cNvSpPr>
          <p:nvPr>
            <p:ph type="title"/>
          </p:nvPr>
        </p:nvSpPr>
        <p:spPr>
          <a:xfrm>
            <a:off x="293077" y="365126"/>
            <a:ext cx="11605846" cy="88924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Design Thinking and Scenario Planning Considerations</a:t>
            </a:r>
            <a:endParaRPr/>
          </a:p>
        </p:txBody>
      </p:sp>
      <p:sp>
        <p:nvSpPr>
          <p:cNvPr id="161" name="Google Shape;161;p10"/>
          <p:cNvSpPr txBox="1">
            <a:spLocks noGrp="1"/>
          </p:cNvSpPr>
          <p:nvPr>
            <p:ph type="body" idx="1"/>
          </p:nvPr>
        </p:nvSpPr>
        <p:spPr>
          <a:xfrm>
            <a:off x="838200" y="1383323"/>
            <a:ext cx="10515600" cy="4973027"/>
          </a:xfrm>
          <a:prstGeom prst="rect">
            <a:avLst/>
          </a:prstGeom>
          <a:noFill/>
          <a:ln>
            <a:noFill/>
          </a:ln>
        </p:spPr>
        <p:txBody>
          <a:bodyPr spcFirstLastPara="1" wrap="square" lIns="91425" tIns="45700" rIns="91425" bIns="45700" anchor="t" anchorCtr="0">
            <a:normAutofit fontScale="92500" lnSpcReduction="10000"/>
          </a:bodyPr>
          <a:lstStyle/>
          <a:p>
            <a:pPr marL="514350" lvl="0" indent="-514350" algn="l" rtl="0">
              <a:lnSpc>
                <a:spcPct val="110000"/>
              </a:lnSpc>
              <a:spcBef>
                <a:spcPts val="0"/>
              </a:spcBef>
              <a:spcAft>
                <a:spcPts val="0"/>
              </a:spcAft>
              <a:buClr>
                <a:schemeClr val="dk1"/>
              </a:buClr>
              <a:buSzPct val="100000"/>
              <a:buFont typeface="Calibri"/>
              <a:buAutoNum type="arabicPeriod"/>
            </a:pPr>
            <a:r>
              <a:rPr lang="en-AU"/>
              <a:t>Plan for uncertain events that can impact the business;</a:t>
            </a:r>
            <a:endParaRPr/>
          </a:p>
          <a:p>
            <a:pPr marL="514350" lvl="0" indent="-514350" algn="l" rtl="0">
              <a:lnSpc>
                <a:spcPct val="110000"/>
              </a:lnSpc>
              <a:spcBef>
                <a:spcPts val="1000"/>
              </a:spcBef>
              <a:spcAft>
                <a:spcPts val="0"/>
              </a:spcAft>
              <a:buClr>
                <a:schemeClr val="dk1"/>
              </a:buClr>
              <a:buSzPct val="100000"/>
              <a:buFont typeface="Calibri"/>
              <a:buAutoNum type="arabicPeriod"/>
            </a:pPr>
            <a:r>
              <a:rPr lang="en-AU"/>
              <a:t>Consider the implications on staff and customers;</a:t>
            </a:r>
            <a:endParaRPr/>
          </a:p>
          <a:p>
            <a:pPr marL="514350" lvl="0" indent="-514350" algn="l" rtl="0">
              <a:lnSpc>
                <a:spcPct val="110000"/>
              </a:lnSpc>
              <a:spcBef>
                <a:spcPts val="1000"/>
              </a:spcBef>
              <a:spcAft>
                <a:spcPts val="0"/>
              </a:spcAft>
              <a:buClr>
                <a:schemeClr val="dk1"/>
              </a:buClr>
              <a:buSzPct val="100000"/>
              <a:buFont typeface="Calibri"/>
              <a:buAutoNum type="arabicPeriod"/>
            </a:pPr>
            <a:r>
              <a:rPr lang="en-AU"/>
              <a:t>Ensure that current procedures and practices are capable of handling extenuating circumstances likely to occur in a crisis;</a:t>
            </a:r>
            <a:endParaRPr/>
          </a:p>
          <a:p>
            <a:pPr marL="514350" lvl="0" indent="-514350" algn="l" rtl="0">
              <a:lnSpc>
                <a:spcPct val="110000"/>
              </a:lnSpc>
              <a:spcBef>
                <a:spcPts val="1000"/>
              </a:spcBef>
              <a:spcAft>
                <a:spcPts val="0"/>
              </a:spcAft>
              <a:buClr>
                <a:schemeClr val="dk1"/>
              </a:buClr>
              <a:buSzPct val="100000"/>
              <a:buFont typeface="Calibri"/>
              <a:buAutoNum type="arabicPeriod"/>
            </a:pPr>
            <a:r>
              <a:rPr lang="en-AU"/>
              <a:t>Allocate resources (time, effort and funds) to the preparation and testing of responses to unforeseen events;</a:t>
            </a:r>
            <a:endParaRPr/>
          </a:p>
          <a:p>
            <a:pPr marL="514350" lvl="0" indent="-514350" algn="l" rtl="0">
              <a:lnSpc>
                <a:spcPct val="110000"/>
              </a:lnSpc>
              <a:spcBef>
                <a:spcPts val="1000"/>
              </a:spcBef>
              <a:spcAft>
                <a:spcPts val="0"/>
              </a:spcAft>
              <a:buClr>
                <a:schemeClr val="dk1"/>
              </a:buClr>
              <a:buSzPct val="100000"/>
              <a:buFont typeface="Calibri"/>
              <a:buAutoNum type="arabicPeriod"/>
            </a:pPr>
            <a:r>
              <a:rPr lang="en-AU"/>
              <a:t>Conduct regular training of staff and role plays for unforeseen events, and</a:t>
            </a:r>
            <a:endParaRPr/>
          </a:p>
          <a:p>
            <a:pPr marL="514350" lvl="0" indent="-514350" algn="l" rtl="0">
              <a:lnSpc>
                <a:spcPct val="110000"/>
              </a:lnSpc>
              <a:spcBef>
                <a:spcPts val="1000"/>
              </a:spcBef>
              <a:spcAft>
                <a:spcPts val="0"/>
              </a:spcAft>
              <a:buClr>
                <a:schemeClr val="dk1"/>
              </a:buClr>
              <a:buSzPct val="100000"/>
              <a:buFont typeface="Calibri"/>
              <a:buAutoNum type="arabicPeriod"/>
            </a:pPr>
            <a:r>
              <a:rPr lang="en-AU"/>
              <a:t>Build resilience through sharing and connections with networks and external organisations. </a:t>
            </a:r>
            <a:endParaRPr/>
          </a:p>
          <a:p>
            <a:pPr marL="0" lvl="0" indent="0" algn="l" rtl="0">
              <a:lnSpc>
                <a:spcPct val="100000"/>
              </a:lnSpc>
              <a:spcBef>
                <a:spcPts val="1000"/>
              </a:spcBef>
              <a:spcAft>
                <a:spcPts val="0"/>
              </a:spcAft>
              <a:buClr>
                <a:schemeClr val="dk1"/>
              </a:buClr>
              <a:buSzPct val="100000"/>
              <a:buNone/>
            </a:pPr>
            <a:endParaRPr sz="2600" i="1"/>
          </a:p>
        </p:txBody>
      </p:sp>
      <p:sp>
        <p:nvSpPr>
          <p:cNvPr id="162" name="Google Shape;1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Building A Resilient Tourism Industry</a:t>
            </a:r>
            <a:endParaRPr/>
          </a:p>
        </p:txBody>
      </p:sp>
      <p:sp>
        <p:nvSpPr>
          <p:cNvPr id="169" name="Google Shape;169;p11"/>
          <p:cNvSpPr txBox="1">
            <a:spLocks noGrp="1"/>
          </p:cNvSpPr>
          <p:nvPr>
            <p:ph type="body" idx="1"/>
          </p:nvPr>
        </p:nvSpPr>
        <p:spPr>
          <a:xfrm>
            <a:off x="574431" y="1570892"/>
            <a:ext cx="10779369" cy="4606071"/>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000"/>
              <a:buNone/>
            </a:pPr>
            <a:endParaRPr sz="3000"/>
          </a:p>
          <a:p>
            <a:pPr marL="0" lvl="0" indent="0" algn="ctr" rtl="0">
              <a:lnSpc>
                <a:spcPct val="100000"/>
              </a:lnSpc>
              <a:spcBef>
                <a:spcPts val="1000"/>
              </a:spcBef>
              <a:spcAft>
                <a:spcPts val="0"/>
              </a:spcAft>
              <a:buClr>
                <a:schemeClr val="dk1"/>
              </a:buClr>
              <a:buSzPts val="3000"/>
              <a:buNone/>
            </a:pPr>
            <a:r>
              <a:rPr lang="en-AU" sz="3000"/>
              <a:t>While tourism is generally one of the first industries to suffer impacts of economic adversity, it is an industry which has also proven its resilience in recovery from other past global crises events, including wars, pandemics, SARS and the Global Financial Crisis. </a:t>
            </a:r>
            <a:endParaRPr/>
          </a:p>
          <a:p>
            <a:pPr marL="0" lvl="0" indent="0" algn="r" rtl="0">
              <a:lnSpc>
                <a:spcPct val="90000"/>
              </a:lnSpc>
              <a:spcBef>
                <a:spcPts val="1000"/>
              </a:spcBef>
              <a:spcAft>
                <a:spcPts val="0"/>
              </a:spcAft>
              <a:buClr>
                <a:schemeClr val="dk1"/>
              </a:buClr>
              <a:buSzPts val="2800"/>
              <a:buNone/>
            </a:pPr>
            <a:r>
              <a:rPr lang="en-AU" i="1"/>
              <a:t>(Tourwriter, 2020)</a:t>
            </a:r>
            <a:endParaRPr/>
          </a:p>
          <a:p>
            <a:pPr marL="0" lvl="0" indent="0" algn="r" rtl="0">
              <a:lnSpc>
                <a:spcPct val="90000"/>
              </a:lnSpc>
              <a:spcBef>
                <a:spcPts val="1000"/>
              </a:spcBef>
              <a:spcAft>
                <a:spcPts val="0"/>
              </a:spcAft>
              <a:buClr>
                <a:schemeClr val="dk1"/>
              </a:buClr>
              <a:buSzPts val="2800"/>
              <a:buNone/>
            </a:pPr>
            <a:endParaRPr i="1"/>
          </a:p>
        </p:txBody>
      </p:sp>
      <p:sp>
        <p:nvSpPr>
          <p:cNvPr id="170" name="Google Shape;1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Building A Resilient Tourism Industry</a:t>
            </a:r>
            <a:endParaRPr/>
          </a:p>
        </p:txBody>
      </p:sp>
      <p:sp>
        <p:nvSpPr>
          <p:cNvPr id="177" name="Google Shape;177;p12"/>
          <p:cNvSpPr txBox="1">
            <a:spLocks noGrp="1"/>
          </p:cNvSpPr>
          <p:nvPr>
            <p:ph type="body" idx="1"/>
          </p:nvPr>
        </p:nvSpPr>
        <p:spPr>
          <a:xfrm>
            <a:off x="574431" y="1570892"/>
            <a:ext cx="10779369" cy="4606071"/>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000"/>
              <a:buChar char="•"/>
            </a:pPr>
            <a:r>
              <a:rPr lang="en-AU" sz="3000"/>
              <a:t>The COVID-19 crisis has presented the international tourism industry with complex and challenging times of uncertainty.</a:t>
            </a:r>
            <a:endParaRPr/>
          </a:p>
          <a:p>
            <a:pPr marL="228600" lvl="0" indent="-228600" algn="l" rtl="0">
              <a:lnSpc>
                <a:spcPct val="90000"/>
              </a:lnSpc>
              <a:spcBef>
                <a:spcPts val="1000"/>
              </a:spcBef>
              <a:spcAft>
                <a:spcPts val="0"/>
              </a:spcAft>
              <a:buClr>
                <a:schemeClr val="dk1"/>
              </a:buClr>
              <a:buSzPts val="3000"/>
              <a:buChar char="•"/>
            </a:pPr>
            <a:r>
              <a:rPr lang="en-AU" sz="3000"/>
              <a:t>Tourism provides a means of bringing people together</a:t>
            </a:r>
            <a:endParaRPr/>
          </a:p>
          <a:p>
            <a:pPr marL="685800" lvl="1" indent="-228600" algn="l" rtl="0">
              <a:lnSpc>
                <a:spcPct val="90000"/>
              </a:lnSpc>
              <a:spcBef>
                <a:spcPts val="500"/>
              </a:spcBef>
              <a:spcAft>
                <a:spcPts val="0"/>
              </a:spcAft>
              <a:buClr>
                <a:schemeClr val="dk1"/>
              </a:buClr>
              <a:buSzPts val="2600"/>
              <a:buChar char="•"/>
            </a:pPr>
            <a:r>
              <a:rPr lang="en-AU" sz="2600"/>
              <a:t>can promote solidarity trust at a time when it is most needed</a:t>
            </a:r>
            <a:endParaRPr/>
          </a:p>
          <a:p>
            <a:pPr marL="228600" lvl="0" indent="-228600" algn="l" rtl="0">
              <a:lnSpc>
                <a:spcPct val="90000"/>
              </a:lnSpc>
              <a:spcBef>
                <a:spcPts val="1000"/>
              </a:spcBef>
              <a:spcAft>
                <a:spcPts val="0"/>
              </a:spcAft>
              <a:buClr>
                <a:schemeClr val="dk1"/>
              </a:buClr>
              <a:buSzPts val="3000"/>
              <a:buChar char="•"/>
            </a:pPr>
            <a:r>
              <a:rPr lang="en-AU" sz="3000"/>
              <a:t>Opportunity exists for destinations to diversify their markets and encourage innovation and investment </a:t>
            </a:r>
            <a:endParaRPr/>
          </a:p>
          <a:p>
            <a:pPr marL="0" lvl="0" indent="0" algn="ctr" rtl="0">
              <a:lnSpc>
                <a:spcPct val="90000"/>
              </a:lnSpc>
              <a:spcBef>
                <a:spcPts val="1000"/>
              </a:spcBef>
              <a:spcAft>
                <a:spcPts val="0"/>
              </a:spcAft>
              <a:buClr>
                <a:schemeClr val="dk1"/>
              </a:buClr>
              <a:buSzPts val="2600"/>
              <a:buNone/>
            </a:pPr>
            <a:r>
              <a:rPr lang="en-AU" sz="2600"/>
              <a:t>‘To build a stronger, more sustainable and resilient tourism economy, the crisis is an opportunity to rethink tourism for the future’. </a:t>
            </a:r>
            <a:endParaRPr/>
          </a:p>
          <a:p>
            <a:pPr marL="0" lvl="0" indent="0" algn="r" rtl="0">
              <a:lnSpc>
                <a:spcPct val="90000"/>
              </a:lnSpc>
              <a:spcBef>
                <a:spcPts val="1000"/>
              </a:spcBef>
              <a:spcAft>
                <a:spcPts val="0"/>
              </a:spcAft>
              <a:buClr>
                <a:schemeClr val="dk1"/>
              </a:buClr>
              <a:buSzPts val="2600"/>
              <a:buNone/>
            </a:pPr>
            <a:r>
              <a:rPr lang="en-AU" sz="2600" i="1"/>
              <a:t>(OECD, 2020) </a:t>
            </a:r>
            <a:endParaRPr/>
          </a:p>
          <a:p>
            <a:pPr marL="685800" lvl="1" indent="-63500" algn="l" rtl="0">
              <a:lnSpc>
                <a:spcPct val="90000"/>
              </a:lnSpc>
              <a:spcBef>
                <a:spcPts val="500"/>
              </a:spcBef>
              <a:spcAft>
                <a:spcPts val="0"/>
              </a:spcAft>
              <a:buClr>
                <a:schemeClr val="dk1"/>
              </a:buClr>
              <a:buSzPts val="2600"/>
              <a:buNone/>
            </a:pPr>
            <a:endParaRPr sz="2600"/>
          </a:p>
        </p:txBody>
      </p:sp>
      <p:sp>
        <p:nvSpPr>
          <p:cNvPr id="178" name="Google Shape;1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Summary</a:t>
            </a:r>
            <a:endParaRPr/>
          </a:p>
        </p:txBody>
      </p:sp>
      <p:sp>
        <p:nvSpPr>
          <p:cNvPr id="184" name="Google Shape;184;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200"/>
              <a:buNone/>
            </a:pPr>
            <a:r>
              <a:rPr lang="en-AU" sz="3200"/>
              <a:t>The dynamic nature of the tourism industry requires constant analysis of probable future trends in order to best plan and manage the associated impacts of change as ‘the measures put in place today will shape tourism of tomorrow’. </a:t>
            </a:r>
            <a:endParaRPr/>
          </a:p>
          <a:p>
            <a:pPr marL="0" lvl="0" indent="0" algn="r" rtl="0">
              <a:lnSpc>
                <a:spcPct val="100000"/>
              </a:lnSpc>
              <a:spcBef>
                <a:spcPts val="1000"/>
              </a:spcBef>
              <a:spcAft>
                <a:spcPts val="0"/>
              </a:spcAft>
              <a:buClr>
                <a:schemeClr val="dk1"/>
              </a:buClr>
              <a:buSzPts val="3200"/>
              <a:buNone/>
            </a:pPr>
            <a:r>
              <a:rPr lang="en-AU" sz="3200"/>
              <a:t>(OECD, 2020)</a:t>
            </a:r>
            <a:endParaRPr/>
          </a:p>
          <a:p>
            <a:pPr marL="228600" lvl="0" indent="-50800" algn="l" rtl="0">
              <a:lnSpc>
                <a:spcPct val="90000"/>
              </a:lnSpc>
              <a:spcBef>
                <a:spcPts val="1000"/>
              </a:spcBef>
              <a:spcAft>
                <a:spcPts val="0"/>
              </a:spcAft>
              <a:buClr>
                <a:schemeClr val="dk1"/>
              </a:buClr>
              <a:buSzPts val="2800"/>
              <a:buNone/>
            </a:pPr>
            <a:endParaRPr/>
          </a:p>
        </p:txBody>
      </p:sp>
      <p:sp>
        <p:nvSpPr>
          <p:cNvPr id="185" name="Google Shape;18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59169"/>
            <a:ext cx="10515600" cy="4617794"/>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000"/>
              <a:buChar char="•"/>
            </a:pPr>
            <a:r>
              <a:rPr lang="en-AU" sz="3000"/>
              <a:t>Introduction</a:t>
            </a:r>
            <a:endParaRPr/>
          </a:p>
          <a:p>
            <a:pPr marL="228600" lvl="0" indent="-228600" algn="l" rtl="0">
              <a:lnSpc>
                <a:spcPct val="100000"/>
              </a:lnSpc>
              <a:spcBef>
                <a:spcPts val="1000"/>
              </a:spcBef>
              <a:spcAft>
                <a:spcPts val="0"/>
              </a:spcAft>
              <a:buClr>
                <a:schemeClr val="dk1"/>
              </a:buClr>
              <a:buSzPts val="3000"/>
              <a:buChar char="•"/>
            </a:pPr>
            <a:r>
              <a:rPr lang="en-AU" sz="3000"/>
              <a:t>Features of future studies</a:t>
            </a:r>
            <a:endParaRPr/>
          </a:p>
          <a:p>
            <a:pPr marL="228600" lvl="0" indent="-228600" algn="l" rtl="0">
              <a:lnSpc>
                <a:spcPct val="100000"/>
              </a:lnSpc>
              <a:spcBef>
                <a:spcPts val="1000"/>
              </a:spcBef>
              <a:spcAft>
                <a:spcPts val="0"/>
              </a:spcAft>
              <a:buClr>
                <a:schemeClr val="dk1"/>
              </a:buClr>
              <a:buSzPts val="3000"/>
              <a:buChar char="•"/>
            </a:pPr>
            <a:r>
              <a:rPr lang="en-AU" sz="3000"/>
              <a:t>Future directions</a:t>
            </a:r>
            <a:endParaRPr/>
          </a:p>
          <a:p>
            <a:pPr marL="228600" lvl="0" indent="-228600" algn="l" rtl="0">
              <a:lnSpc>
                <a:spcPct val="100000"/>
              </a:lnSpc>
              <a:spcBef>
                <a:spcPts val="1000"/>
              </a:spcBef>
              <a:spcAft>
                <a:spcPts val="0"/>
              </a:spcAft>
              <a:buClr>
                <a:schemeClr val="dk1"/>
              </a:buClr>
              <a:buSzPts val="3000"/>
              <a:buChar char="•"/>
            </a:pPr>
            <a:r>
              <a:rPr lang="en-AU" sz="3000"/>
              <a:t>Role of sustainability in the future</a:t>
            </a:r>
            <a:endParaRPr/>
          </a:p>
          <a:p>
            <a:pPr marL="228600" lvl="0" indent="-228600" algn="l" rtl="0">
              <a:lnSpc>
                <a:spcPct val="100000"/>
              </a:lnSpc>
              <a:spcBef>
                <a:spcPts val="1000"/>
              </a:spcBef>
              <a:spcAft>
                <a:spcPts val="0"/>
              </a:spcAft>
              <a:buClr>
                <a:schemeClr val="dk1"/>
              </a:buClr>
              <a:buSzPts val="3000"/>
              <a:buChar char="•"/>
            </a:pPr>
            <a:r>
              <a:rPr lang="en-AU" sz="3000"/>
              <a:t>Crisis management</a:t>
            </a:r>
            <a:endParaRPr/>
          </a:p>
          <a:p>
            <a:pPr marL="228600" lvl="0" indent="-228600" algn="l" rtl="0">
              <a:lnSpc>
                <a:spcPct val="100000"/>
              </a:lnSpc>
              <a:spcBef>
                <a:spcPts val="1000"/>
              </a:spcBef>
              <a:spcAft>
                <a:spcPts val="0"/>
              </a:spcAft>
              <a:buClr>
                <a:schemeClr val="dk1"/>
              </a:buClr>
              <a:buSzPts val="3000"/>
              <a:buChar char="•"/>
            </a:pPr>
            <a:r>
              <a:rPr lang="en-AU" sz="3000"/>
              <a:t>Building a resilient tourism industry</a:t>
            </a:r>
            <a:endParaRPr/>
          </a:p>
          <a:p>
            <a:pPr marL="228600" lvl="0" indent="-228600" algn="l" rtl="0">
              <a:lnSpc>
                <a:spcPct val="100000"/>
              </a:lnSpc>
              <a:spcBef>
                <a:spcPts val="1000"/>
              </a:spcBef>
              <a:spcAft>
                <a:spcPts val="0"/>
              </a:spcAft>
              <a:buClr>
                <a:schemeClr val="dk1"/>
              </a:buClr>
              <a:buSzPts val="3000"/>
              <a:buChar char="•"/>
            </a:pPr>
            <a:r>
              <a:rPr lang="en-AU" sz="3000"/>
              <a:t>Summary </a:t>
            </a:r>
            <a:endParaRPr/>
          </a:p>
          <a:p>
            <a:pPr marL="228600" lvl="0" indent="-50800" algn="l" rtl="0">
              <a:lnSpc>
                <a:spcPct val="100000"/>
              </a:lnSpc>
              <a:spcBef>
                <a:spcPts val="1000"/>
              </a:spcBef>
              <a:spcAft>
                <a:spcPts val="0"/>
              </a:spcAft>
              <a:buClr>
                <a:schemeClr val="dk1"/>
              </a:buClr>
              <a:buSzPts val="2800"/>
              <a:buNone/>
            </a:pP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5" name="Google Shape;105;p3"/>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Examine the current and future capabilities of the tourism, hospitality and events industry</a:t>
            </a:r>
            <a:endParaRPr/>
          </a:p>
          <a:p>
            <a:pPr marL="228600" lvl="0" indent="-228600" algn="l" rtl="0">
              <a:lnSpc>
                <a:spcPct val="100000"/>
              </a:lnSpc>
              <a:spcBef>
                <a:spcPts val="1000"/>
              </a:spcBef>
              <a:spcAft>
                <a:spcPts val="0"/>
              </a:spcAft>
              <a:buClr>
                <a:schemeClr val="dk1"/>
              </a:buClr>
              <a:buSzPts val="2800"/>
              <a:buChar char="•"/>
            </a:pPr>
            <a:r>
              <a:rPr lang="en-AU"/>
              <a:t>Explore opportunities available to shape the future</a:t>
            </a:r>
            <a:endParaRPr/>
          </a:p>
          <a:p>
            <a:pPr marL="685800" lvl="1" indent="-228600" algn="l" rtl="0">
              <a:lnSpc>
                <a:spcPct val="100000"/>
              </a:lnSpc>
              <a:spcBef>
                <a:spcPts val="1000"/>
              </a:spcBef>
              <a:spcAft>
                <a:spcPts val="0"/>
              </a:spcAft>
              <a:buClr>
                <a:schemeClr val="dk1"/>
              </a:buClr>
              <a:buSzPts val="2400"/>
              <a:buChar char="•"/>
            </a:pPr>
            <a:r>
              <a:rPr lang="en-AU"/>
              <a:t>Rebuilding, disrupting and developing greater resilience</a:t>
            </a:r>
            <a:endParaRPr/>
          </a:p>
          <a:p>
            <a:pPr marL="228600" lvl="0" indent="-228600" algn="l" rtl="0">
              <a:lnSpc>
                <a:spcPct val="100000"/>
              </a:lnSpc>
              <a:spcBef>
                <a:spcPts val="1000"/>
              </a:spcBef>
              <a:spcAft>
                <a:spcPts val="0"/>
              </a:spcAft>
              <a:buClr>
                <a:schemeClr val="dk1"/>
              </a:buClr>
              <a:buSzPts val="2800"/>
              <a:buChar char="•"/>
            </a:pPr>
            <a:r>
              <a:rPr lang="en-AU"/>
              <a:t>The tourism industry has survived despite the disruptions experienced in recent years</a:t>
            </a:r>
            <a:endParaRPr/>
          </a:p>
          <a:p>
            <a:pPr marL="228600" lvl="0" indent="-228600" algn="l" rtl="0">
              <a:lnSpc>
                <a:spcPct val="100000"/>
              </a:lnSpc>
              <a:spcBef>
                <a:spcPts val="1000"/>
              </a:spcBef>
              <a:spcAft>
                <a:spcPts val="0"/>
              </a:spcAft>
              <a:buClr>
                <a:schemeClr val="dk1"/>
              </a:buClr>
              <a:buSzPts val="2800"/>
              <a:buChar char="•"/>
            </a:pPr>
            <a:r>
              <a:rPr lang="en-AU"/>
              <a:t>Becomes more important than ever to evaluate the future realising that change is inevitable </a:t>
            </a:r>
            <a:endParaRPr/>
          </a:p>
          <a:p>
            <a:pPr marL="685800" lvl="1" indent="-228600" algn="l" rtl="0">
              <a:lnSpc>
                <a:spcPct val="100000"/>
              </a:lnSpc>
              <a:spcBef>
                <a:spcPts val="1000"/>
              </a:spcBef>
              <a:spcAft>
                <a:spcPts val="0"/>
              </a:spcAft>
              <a:buClr>
                <a:schemeClr val="dk1"/>
              </a:buClr>
              <a:buSzPts val="2400"/>
              <a:buChar char="•"/>
            </a:pPr>
            <a:r>
              <a:rPr lang="en-AU"/>
              <a:t>Peaks and troughs that have to be managed over time</a:t>
            </a:r>
            <a:endParaRPr/>
          </a:p>
          <a:p>
            <a:pPr marL="228600" lvl="0" indent="-50800" algn="l" rtl="0">
              <a:lnSpc>
                <a:spcPct val="100000"/>
              </a:lnSpc>
              <a:spcBef>
                <a:spcPts val="1000"/>
              </a:spcBef>
              <a:spcAft>
                <a:spcPts val="0"/>
              </a:spcAft>
              <a:buClr>
                <a:schemeClr val="dk1"/>
              </a:buClr>
              <a:buSzPts val="2800"/>
              <a:buNone/>
            </a:pPr>
            <a:endParaRPr/>
          </a:p>
        </p:txBody>
      </p:sp>
      <p:sp>
        <p:nvSpPr>
          <p:cNvPr id="106" name="Google Shape;106;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Features of Future Studies</a:t>
            </a:r>
            <a:endParaRPr/>
          </a:p>
        </p:txBody>
      </p:sp>
      <p:sp>
        <p:nvSpPr>
          <p:cNvPr id="113" name="Google Shape;113;p4"/>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514350" lvl="0" indent="-514350" algn="l" rtl="0">
              <a:lnSpc>
                <a:spcPct val="100000"/>
              </a:lnSpc>
              <a:spcBef>
                <a:spcPts val="0"/>
              </a:spcBef>
              <a:spcAft>
                <a:spcPts val="0"/>
              </a:spcAft>
              <a:buClr>
                <a:schemeClr val="dk1"/>
              </a:buClr>
              <a:buSzPts val="2800"/>
              <a:buFont typeface="Calibri"/>
              <a:buAutoNum type="arabicPeriod"/>
            </a:pPr>
            <a:r>
              <a:rPr lang="en-AU"/>
              <a:t>A systems view of the industry was adopted allowing for a holistic understanding of the scale of industry, and the important inter-relationships existing between stakeholders likely to shape future scenarios.  </a:t>
            </a:r>
            <a:endParaRPr/>
          </a:p>
          <a:p>
            <a:pPr marL="514350" lvl="0" indent="-514350" algn="l" rtl="0">
              <a:lnSpc>
                <a:spcPct val="100000"/>
              </a:lnSpc>
              <a:spcBef>
                <a:spcPts val="1000"/>
              </a:spcBef>
              <a:spcAft>
                <a:spcPts val="0"/>
              </a:spcAft>
              <a:buClr>
                <a:schemeClr val="dk1"/>
              </a:buClr>
              <a:buSzPts val="2800"/>
              <a:buFont typeface="Calibri"/>
              <a:buAutoNum type="arabicPeriod"/>
            </a:pPr>
            <a:r>
              <a:rPr lang="en-AU"/>
              <a:t>The potential and probable future trends based on an analysis of the socio-cultural technological, economic, environmental, political and international dimensions were examined. </a:t>
            </a:r>
            <a:endParaRPr/>
          </a:p>
          <a:p>
            <a:pPr marL="514350" lvl="0" indent="-514350" algn="l" rtl="0">
              <a:lnSpc>
                <a:spcPct val="100000"/>
              </a:lnSpc>
              <a:spcBef>
                <a:spcPts val="1000"/>
              </a:spcBef>
              <a:spcAft>
                <a:spcPts val="0"/>
              </a:spcAft>
              <a:buClr>
                <a:schemeClr val="dk1"/>
              </a:buClr>
              <a:buSzPts val="2800"/>
              <a:buFont typeface="Calibri"/>
              <a:buAutoNum type="arabicPeriod"/>
            </a:pPr>
            <a:r>
              <a:rPr lang="en-AU"/>
              <a:t>A medium to long-term view of the future potential and opportunities available to the tourism industry was considered.</a:t>
            </a:r>
            <a:endParaRPr/>
          </a:p>
          <a:p>
            <a:pPr marL="228600" lvl="0" indent="-50800" algn="l" rtl="0">
              <a:lnSpc>
                <a:spcPct val="90000"/>
              </a:lnSpc>
              <a:spcBef>
                <a:spcPts val="1000"/>
              </a:spcBef>
              <a:spcAft>
                <a:spcPts val="0"/>
              </a:spcAft>
              <a:buClr>
                <a:schemeClr val="dk1"/>
              </a:buClr>
              <a:buSzPts val="2800"/>
              <a:buNone/>
            </a:pPr>
            <a:endParaRPr/>
          </a:p>
        </p:txBody>
      </p:sp>
      <p:sp>
        <p:nvSpPr>
          <p:cNvPr id="114" name="Google Shape;114;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Future Directions</a:t>
            </a:r>
            <a:endParaRPr/>
          </a:p>
        </p:txBody>
      </p:sp>
      <p:sp>
        <p:nvSpPr>
          <p:cNvPr id="121" name="Google Shape;12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000"/>
              <a:buChar char="•"/>
            </a:pPr>
            <a:r>
              <a:rPr lang="en-AU" sz="3000"/>
              <a:t>As an open system, the tourism industry is subject to constant change and an array of subsequent impacts. </a:t>
            </a:r>
            <a:endParaRPr/>
          </a:p>
          <a:p>
            <a:pPr marL="0" lvl="0" indent="0" algn="l" rtl="0">
              <a:lnSpc>
                <a:spcPct val="100000"/>
              </a:lnSpc>
              <a:spcBef>
                <a:spcPts val="1000"/>
              </a:spcBef>
              <a:spcAft>
                <a:spcPts val="0"/>
              </a:spcAft>
              <a:buClr>
                <a:schemeClr val="dk1"/>
              </a:buClr>
              <a:buSzPts val="3000"/>
              <a:buNone/>
            </a:pPr>
            <a:endParaRPr sz="3000"/>
          </a:p>
          <a:p>
            <a:pPr marL="228600" lvl="0" indent="-228600" algn="l" rtl="0">
              <a:lnSpc>
                <a:spcPct val="100000"/>
              </a:lnSpc>
              <a:spcBef>
                <a:spcPts val="1000"/>
              </a:spcBef>
              <a:spcAft>
                <a:spcPts val="0"/>
              </a:spcAft>
              <a:buClr>
                <a:schemeClr val="dk1"/>
              </a:buClr>
              <a:buSzPts val="3000"/>
              <a:buChar char="•"/>
            </a:pPr>
            <a:r>
              <a:rPr lang="en-AU" sz="3000"/>
              <a:t>While past drivers of change have opened the world up to increased global travel, current and new drivers will shape future travel demand as well as industry operations and supply.</a:t>
            </a:r>
            <a:endParaRPr/>
          </a:p>
        </p:txBody>
      </p:sp>
      <p:sp>
        <p:nvSpPr>
          <p:cNvPr id="122" name="Google Shape;12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Future Directions</a:t>
            </a:r>
            <a:endParaRPr/>
          </a:p>
        </p:txBody>
      </p:sp>
      <p:sp>
        <p:nvSpPr>
          <p:cNvPr id="129" name="Google Shape;129;p6"/>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200"/>
              <a:buChar char="•"/>
            </a:pPr>
            <a:r>
              <a:rPr lang="en-AU" sz="3200"/>
              <a:t>Increased growth in travel and the demand for more personalised experiences</a:t>
            </a:r>
            <a:endParaRPr/>
          </a:p>
          <a:p>
            <a:pPr marL="685800" lvl="1" indent="-228600" algn="l" rtl="0">
              <a:lnSpc>
                <a:spcPct val="100000"/>
              </a:lnSpc>
              <a:spcBef>
                <a:spcPts val="500"/>
              </a:spcBef>
              <a:spcAft>
                <a:spcPts val="0"/>
              </a:spcAft>
              <a:buClr>
                <a:schemeClr val="dk1"/>
              </a:buClr>
              <a:buSzPts val="2800"/>
              <a:buChar char="•"/>
            </a:pPr>
            <a:r>
              <a:rPr lang="en-AU" sz="2800"/>
              <a:t>Need for effective destination management to ensure sustainable development</a:t>
            </a:r>
            <a:endParaRPr sz="2800"/>
          </a:p>
          <a:p>
            <a:pPr marL="685800" lvl="1" indent="-228600" algn="l" rtl="0">
              <a:lnSpc>
                <a:spcPct val="100000"/>
              </a:lnSpc>
              <a:spcBef>
                <a:spcPts val="500"/>
              </a:spcBef>
              <a:spcAft>
                <a:spcPts val="0"/>
              </a:spcAft>
              <a:buSzPts val="2800"/>
              <a:buChar char="•"/>
            </a:pPr>
            <a:r>
              <a:rPr lang="en-AU" sz="2800"/>
              <a:t>Reintroduction of the cruise ship industry</a:t>
            </a:r>
            <a:endParaRPr sz="2800"/>
          </a:p>
          <a:p>
            <a:pPr marL="228600" lvl="0" indent="-228600" algn="l" rtl="0">
              <a:lnSpc>
                <a:spcPct val="100000"/>
              </a:lnSpc>
              <a:spcBef>
                <a:spcPts val="1000"/>
              </a:spcBef>
              <a:spcAft>
                <a:spcPts val="0"/>
              </a:spcAft>
              <a:buClr>
                <a:schemeClr val="dk1"/>
              </a:buClr>
              <a:buSzPts val="3200"/>
              <a:buChar char="•"/>
            </a:pPr>
            <a:r>
              <a:rPr lang="en-AU" sz="3200"/>
              <a:t>Increased long haul travel</a:t>
            </a:r>
            <a:endParaRPr/>
          </a:p>
          <a:p>
            <a:pPr marL="685800" lvl="1" indent="-228600" algn="l" rtl="0">
              <a:lnSpc>
                <a:spcPct val="100000"/>
              </a:lnSpc>
              <a:spcBef>
                <a:spcPts val="500"/>
              </a:spcBef>
              <a:spcAft>
                <a:spcPts val="0"/>
              </a:spcAft>
              <a:buClr>
                <a:schemeClr val="dk1"/>
              </a:buClr>
              <a:buSzPts val="2800"/>
              <a:buChar char="•"/>
            </a:pPr>
            <a:r>
              <a:rPr lang="en-AU" sz="2800"/>
              <a:t>Seeking cleaner and more efficient transport alternatives</a:t>
            </a:r>
            <a:endParaRPr/>
          </a:p>
          <a:p>
            <a:pPr marL="228600" lvl="0" indent="-228600" algn="l" rtl="0">
              <a:lnSpc>
                <a:spcPct val="100000"/>
              </a:lnSpc>
              <a:spcBef>
                <a:spcPts val="1000"/>
              </a:spcBef>
              <a:spcAft>
                <a:spcPts val="0"/>
              </a:spcAft>
              <a:buClr>
                <a:schemeClr val="dk1"/>
              </a:buClr>
              <a:buSzPts val="3200"/>
              <a:buChar char="•"/>
            </a:pPr>
            <a:r>
              <a:rPr lang="en-AU" sz="3200"/>
              <a:t>Balance demand for new experiences with sustainability</a:t>
            </a:r>
            <a:endParaRPr/>
          </a:p>
        </p:txBody>
      </p:sp>
      <p:sp>
        <p:nvSpPr>
          <p:cNvPr id="130" name="Google Shape;130;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7"/>
          <p:cNvSpPr txBox="1">
            <a:spLocks noGrp="1"/>
          </p:cNvSpPr>
          <p:nvPr>
            <p:ph type="title"/>
          </p:nvPr>
        </p:nvSpPr>
        <p:spPr>
          <a:xfrm>
            <a:off x="838200" y="3141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Future Directions</a:t>
            </a:r>
            <a:endParaRPr/>
          </a:p>
        </p:txBody>
      </p:sp>
      <p:sp>
        <p:nvSpPr>
          <p:cNvPr id="137" name="Google Shape;137;p7"/>
          <p:cNvSpPr txBox="1">
            <a:spLocks noGrp="1"/>
          </p:cNvSpPr>
          <p:nvPr>
            <p:ph type="body" idx="1"/>
          </p:nvPr>
        </p:nvSpPr>
        <p:spPr>
          <a:xfrm>
            <a:off x="838200" y="1524000"/>
            <a:ext cx="10515600" cy="4652963"/>
          </a:xfrm>
          <a:prstGeom prst="rect">
            <a:avLst/>
          </a:prstGeom>
          <a:noFill/>
          <a:ln>
            <a:noFill/>
          </a:ln>
        </p:spPr>
        <p:txBody>
          <a:bodyPr spcFirstLastPara="1" wrap="square" lIns="91425" tIns="45700" rIns="91425" bIns="45700" anchor="t" anchorCtr="0">
            <a:normAutofit fontScale="92500" lnSpcReduction="20000"/>
          </a:bodyPr>
          <a:lstStyle/>
          <a:p>
            <a:pPr marL="228600" lvl="0" indent="-200025" algn="l" rtl="0">
              <a:lnSpc>
                <a:spcPct val="100000"/>
              </a:lnSpc>
              <a:spcBef>
                <a:spcPts val="0"/>
              </a:spcBef>
              <a:spcAft>
                <a:spcPts val="0"/>
              </a:spcAft>
              <a:buClr>
                <a:schemeClr val="dk1"/>
              </a:buClr>
              <a:buSzPct val="100000"/>
              <a:buChar char="•"/>
            </a:pPr>
            <a:r>
              <a:rPr lang="en-AU" sz="3000"/>
              <a:t>Impacts of new and emerging technologies</a:t>
            </a:r>
            <a:endParaRPr/>
          </a:p>
          <a:p>
            <a:pPr marL="228600" lvl="0" indent="-200025" algn="l" rtl="0">
              <a:lnSpc>
                <a:spcPct val="100000"/>
              </a:lnSpc>
              <a:spcBef>
                <a:spcPts val="1000"/>
              </a:spcBef>
              <a:spcAft>
                <a:spcPts val="0"/>
              </a:spcAft>
              <a:buClr>
                <a:schemeClr val="dk1"/>
              </a:buClr>
              <a:buSzPct val="100000"/>
              <a:buChar char="•"/>
            </a:pPr>
            <a:r>
              <a:rPr lang="en-AU" sz="3000"/>
              <a:t>Meet travellers expectations:</a:t>
            </a:r>
            <a:endParaRPr/>
          </a:p>
          <a:p>
            <a:pPr marL="685800" lvl="1" indent="-201930" algn="l" rtl="0">
              <a:lnSpc>
                <a:spcPct val="100000"/>
              </a:lnSpc>
              <a:spcBef>
                <a:spcPts val="500"/>
              </a:spcBef>
              <a:spcAft>
                <a:spcPts val="0"/>
              </a:spcAft>
              <a:buClr>
                <a:schemeClr val="dk1"/>
              </a:buClr>
              <a:buSzPct val="100000"/>
              <a:buChar char="•"/>
            </a:pPr>
            <a:r>
              <a:rPr lang="en-AU" sz="2800"/>
              <a:t>Digital connectivity</a:t>
            </a:r>
            <a:endParaRPr/>
          </a:p>
          <a:p>
            <a:pPr marL="685800" lvl="1" indent="-201930" algn="l" rtl="0">
              <a:lnSpc>
                <a:spcPct val="100000"/>
              </a:lnSpc>
              <a:spcBef>
                <a:spcPts val="500"/>
              </a:spcBef>
              <a:spcAft>
                <a:spcPts val="0"/>
              </a:spcAft>
              <a:buClr>
                <a:schemeClr val="dk1"/>
              </a:buClr>
              <a:buSzPct val="100000"/>
              <a:buChar char="•"/>
            </a:pPr>
            <a:r>
              <a:rPr lang="en-AU" sz="2800"/>
              <a:t>Smart technology</a:t>
            </a:r>
            <a:endParaRPr sz="2800"/>
          </a:p>
          <a:p>
            <a:pPr marL="685800" lvl="0" indent="0" algn="l" rtl="0">
              <a:lnSpc>
                <a:spcPct val="100000"/>
              </a:lnSpc>
              <a:spcBef>
                <a:spcPts val="500"/>
              </a:spcBef>
              <a:spcAft>
                <a:spcPts val="0"/>
              </a:spcAft>
              <a:buNone/>
            </a:pPr>
            <a:endParaRPr sz="2800"/>
          </a:p>
          <a:p>
            <a:pPr marL="228600" lvl="0" indent="-200025" algn="l" rtl="0">
              <a:lnSpc>
                <a:spcPct val="100000"/>
              </a:lnSpc>
              <a:spcBef>
                <a:spcPts val="1000"/>
              </a:spcBef>
              <a:spcAft>
                <a:spcPts val="0"/>
              </a:spcAft>
              <a:buClr>
                <a:schemeClr val="dk1"/>
              </a:buClr>
              <a:buSzPct val="100000"/>
              <a:buChar char="•"/>
            </a:pPr>
            <a:r>
              <a:rPr lang="en-AU" sz="3000"/>
              <a:t>Traditional employment modes will be challenged</a:t>
            </a:r>
            <a:endParaRPr/>
          </a:p>
          <a:p>
            <a:pPr marL="685800" lvl="1" indent="-201930" algn="l" rtl="0">
              <a:lnSpc>
                <a:spcPct val="100000"/>
              </a:lnSpc>
              <a:spcBef>
                <a:spcPts val="500"/>
              </a:spcBef>
              <a:spcAft>
                <a:spcPts val="0"/>
              </a:spcAft>
              <a:buClr>
                <a:schemeClr val="dk1"/>
              </a:buClr>
              <a:buSzPct val="100000"/>
              <a:buChar char="•"/>
            </a:pPr>
            <a:r>
              <a:rPr lang="en-AU" sz="2800"/>
              <a:t>Robots vs human staff</a:t>
            </a:r>
            <a:endParaRPr sz="2800"/>
          </a:p>
          <a:p>
            <a:pPr marL="685800" lvl="1" indent="-201930" algn="l" rtl="0">
              <a:lnSpc>
                <a:spcPct val="100000"/>
              </a:lnSpc>
              <a:spcBef>
                <a:spcPts val="500"/>
              </a:spcBef>
              <a:spcAft>
                <a:spcPts val="0"/>
              </a:spcAft>
              <a:buSzPct val="100000"/>
              <a:buChar char="•"/>
            </a:pPr>
            <a:r>
              <a:rPr lang="en-AU" sz="2800"/>
              <a:t>No drivers in trains, buses and cars</a:t>
            </a:r>
            <a:endParaRPr sz="2800"/>
          </a:p>
          <a:p>
            <a:pPr marL="685800" lvl="0" indent="0" algn="l" rtl="0">
              <a:lnSpc>
                <a:spcPct val="100000"/>
              </a:lnSpc>
              <a:spcBef>
                <a:spcPts val="500"/>
              </a:spcBef>
              <a:spcAft>
                <a:spcPts val="0"/>
              </a:spcAft>
              <a:buNone/>
            </a:pPr>
            <a:endParaRPr sz="2800"/>
          </a:p>
          <a:p>
            <a:pPr marL="228600" lvl="0" indent="-200025" algn="l" rtl="0">
              <a:lnSpc>
                <a:spcPct val="100000"/>
              </a:lnSpc>
              <a:spcBef>
                <a:spcPts val="1000"/>
              </a:spcBef>
              <a:spcAft>
                <a:spcPts val="0"/>
              </a:spcAft>
              <a:buClr>
                <a:schemeClr val="dk1"/>
              </a:buClr>
              <a:buSzPct val="100000"/>
              <a:buChar char="•"/>
            </a:pPr>
            <a:r>
              <a:rPr lang="en-AU" sz="3000"/>
              <a:t>Future events are likely to be impacted by contemporary issues of sustainability, event inclusivity and event technology.</a:t>
            </a:r>
            <a:endParaRPr/>
          </a:p>
          <a:p>
            <a:pPr marL="228600" lvl="0" indent="-25400" algn="l" rtl="0">
              <a:lnSpc>
                <a:spcPct val="100000"/>
              </a:lnSpc>
              <a:spcBef>
                <a:spcPts val="1000"/>
              </a:spcBef>
              <a:spcAft>
                <a:spcPts val="0"/>
              </a:spcAft>
              <a:buClr>
                <a:schemeClr val="dk1"/>
              </a:buClr>
              <a:buSzPct val="100000"/>
              <a:buNone/>
            </a:pPr>
            <a:endParaRPr sz="3200"/>
          </a:p>
        </p:txBody>
      </p:sp>
      <p:sp>
        <p:nvSpPr>
          <p:cNvPr id="138" name="Google Shape;1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Role of Sustainability in the Future</a:t>
            </a:r>
            <a:endParaRPr/>
          </a:p>
        </p:txBody>
      </p:sp>
      <p:sp>
        <p:nvSpPr>
          <p:cNvPr id="145" name="Google Shape;145;p8"/>
          <p:cNvSpPr txBox="1">
            <a:spLocks noGrp="1"/>
          </p:cNvSpPr>
          <p:nvPr>
            <p:ph type="body" idx="1"/>
          </p:nvPr>
        </p:nvSpPr>
        <p:spPr>
          <a:xfrm>
            <a:off x="838200" y="1524000"/>
            <a:ext cx="10515600" cy="4652963"/>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100000"/>
              </a:lnSpc>
              <a:spcBef>
                <a:spcPts val="0"/>
              </a:spcBef>
              <a:spcAft>
                <a:spcPts val="0"/>
              </a:spcAft>
              <a:buClr>
                <a:schemeClr val="dk1"/>
              </a:buClr>
              <a:buSzPct val="100000"/>
              <a:buNone/>
            </a:pPr>
            <a:endParaRPr sz="3200"/>
          </a:p>
          <a:p>
            <a:pPr marL="0" lvl="0" indent="0" algn="ctr" rtl="0">
              <a:lnSpc>
                <a:spcPct val="100000"/>
              </a:lnSpc>
              <a:spcBef>
                <a:spcPts val="1000"/>
              </a:spcBef>
              <a:spcAft>
                <a:spcPts val="0"/>
              </a:spcAft>
              <a:buClr>
                <a:schemeClr val="dk1"/>
              </a:buClr>
              <a:buSzPct val="100000"/>
              <a:buNone/>
            </a:pPr>
            <a:r>
              <a:rPr lang="en-AU" sz="3400"/>
              <a:t>Sustainability in the past was viewed as a niche element of tourism, it now must become the ‘new norm’ for all sectors operating within the international tourism industry </a:t>
            </a:r>
            <a:endParaRPr/>
          </a:p>
          <a:p>
            <a:pPr marL="0" lvl="0" indent="0" algn="r" rtl="0">
              <a:lnSpc>
                <a:spcPct val="100000"/>
              </a:lnSpc>
              <a:spcBef>
                <a:spcPts val="1000"/>
              </a:spcBef>
              <a:spcAft>
                <a:spcPts val="0"/>
              </a:spcAft>
              <a:buClr>
                <a:schemeClr val="dk1"/>
              </a:buClr>
              <a:buSzPct val="100000"/>
              <a:buNone/>
            </a:pPr>
            <a:r>
              <a:rPr lang="en-AU" sz="3200" i="1"/>
              <a:t>(UNWTO, 2024a).</a:t>
            </a:r>
            <a:endParaRPr sz="3200" i="1"/>
          </a:p>
          <a:p>
            <a:pPr marL="0" lvl="0" indent="0" algn="l" rtl="0">
              <a:lnSpc>
                <a:spcPct val="100000"/>
              </a:lnSpc>
              <a:spcBef>
                <a:spcPts val="1000"/>
              </a:spcBef>
              <a:spcAft>
                <a:spcPts val="0"/>
              </a:spcAft>
              <a:buClr>
                <a:schemeClr val="dk1"/>
              </a:buClr>
              <a:buSzPct val="100000"/>
              <a:buNone/>
            </a:pPr>
            <a:endParaRPr sz="3200" i="1"/>
          </a:p>
          <a:p>
            <a:pPr marL="0" lvl="0" indent="0" algn="ctr" rtl="0">
              <a:lnSpc>
                <a:spcPct val="100000"/>
              </a:lnSpc>
              <a:spcBef>
                <a:spcPts val="1000"/>
              </a:spcBef>
              <a:spcAft>
                <a:spcPts val="0"/>
              </a:spcAft>
              <a:buNone/>
            </a:pPr>
            <a:r>
              <a:rPr lang="en-AU" sz="3200"/>
              <a:t>Most tourism businesses are trying to find the right balance between the tourist experience, the impact on the environment and financial viability.</a:t>
            </a:r>
            <a:endParaRPr sz="3200"/>
          </a:p>
          <a:p>
            <a:pPr marL="228600" lvl="0" indent="-25400" algn="l" rtl="0">
              <a:lnSpc>
                <a:spcPct val="100000"/>
              </a:lnSpc>
              <a:spcBef>
                <a:spcPts val="1000"/>
              </a:spcBef>
              <a:spcAft>
                <a:spcPts val="0"/>
              </a:spcAft>
              <a:buClr>
                <a:schemeClr val="dk1"/>
              </a:buClr>
              <a:buSzPct val="100000"/>
              <a:buNone/>
            </a:pPr>
            <a:endParaRPr sz="3200"/>
          </a:p>
        </p:txBody>
      </p:sp>
      <p:sp>
        <p:nvSpPr>
          <p:cNvPr id="146" name="Google Shape;14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AU" sz="4000" b="1">
                <a:latin typeface="Calibri"/>
                <a:ea typeface="Calibri"/>
                <a:cs typeface="Calibri"/>
                <a:sym typeface="Calibri"/>
              </a:rPr>
              <a:t>Crisis Management</a:t>
            </a:r>
            <a:endParaRPr/>
          </a:p>
        </p:txBody>
      </p:sp>
      <p:sp>
        <p:nvSpPr>
          <p:cNvPr id="153" name="Google Shape;153;p9"/>
          <p:cNvSpPr txBox="1">
            <a:spLocks noGrp="1"/>
          </p:cNvSpPr>
          <p:nvPr>
            <p:ph type="body" idx="1"/>
          </p:nvPr>
        </p:nvSpPr>
        <p:spPr>
          <a:xfrm>
            <a:off x="838200" y="1524000"/>
            <a:ext cx="10515600" cy="465296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000"/>
              <a:buChar char="•"/>
            </a:pPr>
            <a:r>
              <a:rPr lang="en-AU" sz="3000"/>
              <a:t>Changing nature and scale of crises will require an increased understanding of industry relationships and the way such change and its impacts is managed by the various sectors </a:t>
            </a:r>
            <a:endParaRPr/>
          </a:p>
          <a:p>
            <a:pPr marL="228600" lvl="0" indent="-38100" algn="l" rtl="0">
              <a:lnSpc>
                <a:spcPct val="100000"/>
              </a:lnSpc>
              <a:spcBef>
                <a:spcPts val="1000"/>
              </a:spcBef>
              <a:spcAft>
                <a:spcPts val="0"/>
              </a:spcAft>
              <a:buClr>
                <a:schemeClr val="dk1"/>
              </a:buClr>
              <a:buSzPts val="3000"/>
              <a:buNone/>
            </a:pPr>
            <a:endParaRPr sz="3000"/>
          </a:p>
          <a:p>
            <a:pPr marL="228600" lvl="0" indent="-228600" algn="l" rtl="0">
              <a:lnSpc>
                <a:spcPct val="100000"/>
              </a:lnSpc>
              <a:spcBef>
                <a:spcPts val="1000"/>
              </a:spcBef>
              <a:spcAft>
                <a:spcPts val="0"/>
              </a:spcAft>
              <a:buClr>
                <a:schemeClr val="dk1"/>
              </a:buClr>
              <a:buSzPts val="3000"/>
              <a:buChar char="•"/>
            </a:pPr>
            <a:r>
              <a:rPr lang="en-AU" sz="3000"/>
              <a:t>The COVID-19 crisis outbreak reinforces the vulnerability of the international tourism industry operating as an open system and highlights the impact of change on future industry development</a:t>
            </a:r>
            <a:endParaRPr/>
          </a:p>
          <a:p>
            <a:pPr marL="685800" lvl="1" indent="-228600" algn="l" rtl="0">
              <a:lnSpc>
                <a:spcPct val="100000"/>
              </a:lnSpc>
              <a:spcBef>
                <a:spcPts val="500"/>
              </a:spcBef>
              <a:spcAft>
                <a:spcPts val="0"/>
              </a:spcAft>
              <a:buClr>
                <a:schemeClr val="dk1"/>
              </a:buClr>
              <a:buSzPts val="2800"/>
              <a:buChar char="•"/>
            </a:pPr>
            <a:r>
              <a:rPr lang="en-AU" sz="2800"/>
              <a:t>Complex and challenging times of uncertainty</a:t>
            </a:r>
            <a:endParaRPr/>
          </a:p>
        </p:txBody>
      </p:sp>
      <p:sp>
        <p:nvSpPr>
          <p:cNvPr id="154" name="Google Shape;154;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887</Words>
  <Application>Microsoft Office PowerPoint</Application>
  <PresentationFormat>Widescreen</PresentationFormat>
  <Paragraphs>99</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Chapter Outline</vt:lpstr>
      <vt:lpstr>Introduction</vt:lpstr>
      <vt:lpstr>Features of Future Studies</vt:lpstr>
      <vt:lpstr>Future Directions</vt:lpstr>
      <vt:lpstr>Future Directions</vt:lpstr>
      <vt:lpstr>Future Directions</vt:lpstr>
      <vt:lpstr>Role of Sustainability in the Future</vt:lpstr>
      <vt:lpstr>Crisis Management</vt:lpstr>
      <vt:lpstr>Design Thinking and Scenario Planning Considerations</vt:lpstr>
      <vt:lpstr>Building A Resilient Tourism Industry</vt:lpstr>
      <vt:lpstr>Building A Resilient Tourism Industry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2024-12-16T20:56:31Z</dcterms:modified>
</cp:coreProperties>
</file>